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7"/>
  </p:notesMasterIdLst>
  <p:sldIdLst>
    <p:sldId id="256" r:id="rId2"/>
    <p:sldId id="272" r:id="rId3"/>
    <p:sldId id="273" r:id="rId4"/>
    <p:sldId id="274" r:id="rId5"/>
    <p:sldId id="276" r:id="rId6"/>
    <p:sldId id="275" r:id="rId7"/>
    <p:sldId id="279" r:id="rId8"/>
    <p:sldId id="277" r:id="rId9"/>
    <p:sldId id="281" r:id="rId10"/>
    <p:sldId id="282" r:id="rId11"/>
    <p:sldId id="283" r:id="rId12"/>
    <p:sldId id="284" r:id="rId13"/>
    <p:sldId id="278" r:id="rId14"/>
    <p:sldId id="286" r:id="rId15"/>
    <p:sldId id="287" r:id="rId16"/>
    <p:sldId id="289" r:id="rId17"/>
    <p:sldId id="288" r:id="rId18"/>
    <p:sldId id="314" r:id="rId19"/>
    <p:sldId id="315" r:id="rId20"/>
    <p:sldId id="316" r:id="rId21"/>
    <p:sldId id="291" r:id="rId22"/>
    <p:sldId id="293" r:id="rId23"/>
    <p:sldId id="292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1" autoAdjust="0"/>
    <p:restoredTop sz="93709" autoAdjust="0"/>
  </p:normalViewPr>
  <p:slideViewPr>
    <p:cSldViewPr snapToGrid="0">
      <p:cViewPr>
        <p:scale>
          <a:sx n="66" d="100"/>
          <a:sy n="66" d="100"/>
        </p:scale>
        <p:origin x="744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0C4B5-414B-4899-AFE8-3B4FBE5C16A1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2E790-8839-4AA9-A9E2-B96E2E75C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391199-E2BE-48B1-6804-31F720019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3911ECD-C609-4BFC-642A-8F90CC02A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9E5C9E-473D-EBB7-F29C-304A3A77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B30F56-E715-DDD8-1285-4A842963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B51648-D7CB-1109-07E9-B85FEB21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0FCC4-F328-E233-238B-1D0AA285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C5192F7-384D-1031-98F3-5B6FA6A1B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B40240-3734-DCD6-0AF0-F8B8BCD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EA125A-C8B9-F96F-1EA5-9545F7B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A62BEC4-D647-E020-2B48-96EBC6FA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41F83F8-5DF8-250E-3A2F-6E9FCF301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DFF11E1-5880-F94E-2780-F7DE29230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C05F3B-930B-FA22-788B-6982B5BC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04EF50-88BC-E96D-7C7E-0B367A0F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DC5B6A-E440-9C94-36C5-9C951292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8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B63118-CF04-8057-B3AF-7A71AA18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5F22F1-3594-F6F5-DD46-2F948A44D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440C669-0830-8B15-ADAA-A587DC01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6DF50A-AC66-C4FD-408C-369CDBFF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4CA139B-6243-BC6D-5479-41589F7A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7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760F92-4F15-5B72-36D2-A348C349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BC70ED-E8F6-0197-5E97-D89C088B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D7E28A-DBAB-FD08-39F4-4DBE35BA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44D006-EB69-4BD3-2A4F-F2905775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35FB1D-09EB-2B91-CCE4-441629AB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5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F9F467-F10F-A945-D640-A4A6FA15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B4D2DF-739A-254E-7FD8-64489325E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8D97343-4358-7EC0-A1DC-5BCFA072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186873-D31B-FA74-D4E9-CF5CC701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59035A5-7205-83A2-F312-16C77296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6F6DF0A-3A96-E0FA-D911-34FE0AC1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986C25-D62D-E889-40D9-2E086AB5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618AE6-8EA5-3682-3BDF-05FBC341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48F8319-F0BC-70C2-DEDE-1790A103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28DA1C-D399-3B39-ABD6-330B3CE30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F9C6726-F023-405B-0312-F0967E022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B5A07A8-DEDB-E6AB-5EFE-8E46DE6E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A17104A-F076-8364-380B-8975CE94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A59BD67-B213-0556-AC0A-119F2783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3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254AC-005F-9927-26F7-E5DE0104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D9B514D-59E7-08E2-01E8-467E84C7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C2A8913-1FA0-FEA4-D056-EE804DBD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FEE6163-47D0-A0C3-073B-FD7D3AEA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4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BB25277-8AE7-737E-4834-78CC913E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A8580D5-4772-61EA-0731-D4696369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83221C6-CEDF-F283-B179-510061BA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5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891E21-A56D-4018-91AE-91053122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B6238E-A90C-806F-D8FD-1AEFDDE4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5BA805B-397F-9B05-07B1-DC59F8FA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C86AE2-4D2E-A697-D6EC-B9FD8C70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4E0F45-01C1-A437-4178-DF8B45E4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636611-B292-A853-8DEE-FC916AEB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8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DFE515-EE6B-1E81-D67C-5AE1459C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BCBA50D-7D41-EEAE-1DBC-A40A615C6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440ACB-04BF-999F-40B5-B60DEF109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8A4A39-EDF9-EF18-B96F-1E73A11B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0D8DF4-862D-D9CC-81F1-1B6FC93A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FA219B5-E2B2-59F7-F728-6DD86656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4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0EDBBAD-7B1A-D418-9A79-7C4FA813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6EE7F6C-76D9-1464-C6E9-7272EAEAE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0431B7-D514-6117-8A5D-B6033204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1E6C94-FA95-4FDF-91FA-4DE876CEB66D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C0506-4B49-BA72-1345-5873F9B56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EA3AAEB-39CE-D2FF-8F7B-FDAE21CEF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9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EF6928-D489-744D-2C5C-A0FD7CD8A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340" y="3867499"/>
            <a:ext cx="3143250" cy="2601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0" dirty="0"/>
              <a:t>W5</a:t>
            </a:r>
            <a:endParaRPr lang="en-US" sz="10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Resim 10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83B085C-813E-8372-BFD7-016AF7A1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3" y="1374009"/>
            <a:ext cx="4843044" cy="1888342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255FD2BE-34EC-2BD4-BCCC-6C7BDC630B3E}"/>
              </a:ext>
            </a:extLst>
          </p:cNvPr>
          <p:cNvSpPr txBox="1"/>
          <p:nvPr/>
        </p:nvSpPr>
        <p:spPr>
          <a:xfrm>
            <a:off x="6425515" y="529628"/>
            <a:ext cx="5205208" cy="5465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S.M.A.R.T Goals – Embedded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SoftwareReqs</a:t>
            </a:r>
            <a:r>
              <a:rPr lang="en-US" sz="2500" dirty="0"/>
              <a:t> – HLD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CompReqs</a:t>
            </a:r>
            <a:r>
              <a:rPr lang="en-US" sz="2500" dirty="0"/>
              <a:t> – LLD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Component Detailed Design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Runnable, Event, Pim, Interface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OOP – OOC - Inheritance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OOP – OOC - Polymorphism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OOP – OOC – Singelton Pattern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Abstract Component Design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Interface Design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ExponentialCalculatorDesign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3642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5086D-D85D-FE4F-839A-A1001DED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C57FCC1-13DC-A23E-6C41-89697E0B6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EAD9586-DBFA-17FA-E439-806D45C8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3" y="1106078"/>
            <a:ext cx="10710895" cy="14964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077BF9-477F-9B91-E09F-7196E7AB4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1" y="2805017"/>
            <a:ext cx="10416551" cy="17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5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FCE5-37B1-55FC-A462-68314484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AC6BA1A-E5A9-BF2A-505D-AD0C2BA1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9668AAA-7C61-6AD7-0BEC-7F2E2673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68" y="597785"/>
            <a:ext cx="8110562" cy="5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F6CF5-23FC-5056-56D8-306B0BF5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C779A78-2477-789B-0075-6228CC7D4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89955DC-3D8E-E2BE-94E6-078F607E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0" y="294548"/>
            <a:ext cx="1095527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0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AE08-5752-2B36-02B0-26B75157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Architecture and Design 101: High-Level Design vs Low-Level Design | by  Anji… | Medium">
            <a:extLst>
              <a:ext uri="{FF2B5EF4-FFF2-40B4-BE49-F238E27FC236}">
                <a16:creationId xmlns:a16="http://schemas.microsoft.com/office/drawing/2014/main" id="{3001FAEB-46E2-F6DB-B736-FCE4D95F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0" y="194310"/>
            <a:ext cx="11113750" cy="54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F0211CD-99B2-D13A-7729-25A2565C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1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197D9-24E3-CF36-6DE2-52BD7EFE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24B4E29-E780-A201-475D-C056310D7D16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 Detailed Design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39BD0AD-C7F3-20D7-D2DE-2349ECEF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5" y="955809"/>
            <a:ext cx="9184908" cy="5902191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1C25F6B-6D63-4D53-972A-22143DFC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ADA53-F9D2-AEC8-75B7-41A1A5207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F67D628-B4FD-EFF1-6D5D-6936AF871427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CDD Template Units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E14FDF-82BF-6CBA-6C44-E05B2C93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192"/>
            <a:ext cx="12192000" cy="5954808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67B86D4-829E-B5D5-2521-540DB3688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19" y="5675333"/>
            <a:ext cx="2714995" cy="10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45E5-03E1-E091-855C-5F24C518D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oxygen: Comprehensive Software Documentation Guide">
            <a:extLst>
              <a:ext uri="{FF2B5EF4-FFF2-40B4-BE49-F238E27FC236}">
                <a16:creationId xmlns:a16="http://schemas.microsoft.com/office/drawing/2014/main" id="{6B04CAD4-0951-B483-7B7D-51E8E185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5" y="394758"/>
            <a:ext cx="10923270" cy="60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A875B07-1921-D5A1-4B8C-641A538D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3D1E-2287-FF64-0597-0F488989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06DE475-586C-0568-962F-19BB03C7C51A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Runable</a:t>
            </a:r>
            <a:r>
              <a:rPr lang="en-US" sz="3600" dirty="0"/>
              <a:t> – </a:t>
            </a:r>
            <a:r>
              <a:rPr lang="en-US" sz="3600" dirty="0" err="1"/>
              <a:t>Runable</a:t>
            </a:r>
            <a:r>
              <a:rPr lang="en-US" sz="3600" dirty="0"/>
              <a:t> Unit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7D07DA7-4170-F8CC-0DD8-F2BC91832E6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2830" y="903192"/>
            <a:ext cx="1071000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Runnable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/>
              <a:t>software component (SWC)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çalışan</a:t>
            </a:r>
            <a:r>
              <a:rPr lang="en-US" dirty="0"/>
              <a:t>,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işlevi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belirli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olay</a:t>
            </a:r>
            <a:r>
              <a:rPr lang="en-US" b="1" dirty="0"/>
              <a:t> (event)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tetiklenen</a:t>
            </a:r>
            <a:r>
              <a:rPr lang="en-US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küçük</a:t>
            </a:r>
            <a:r>
              <a:rPr lang="en-US" b="1" dirty="0"/>
              <a:t> </a:t>
            </a:r>
            <a:r>
              <a:rPr lang="en-US" b="1" dirty="0" err="1"/>
              <a:t>çalışabilir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birimidir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🔧 Yani AUTOSAR </a:t>
            </a:r>
            <a:r>
              <a:rPr lang="en-US" dirty="0" err="1"/>
              <a:t>Sistemlerinde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fonksiyon</a:t>
            </a:r>
            <a:r>
              <a:rPr lang="en-US" b="1" dirty="0"/>
              <a:t>"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düşünülebilir</a:t>
            </a:r>
            <a:r>
              <a:rPr lang="en-US" dirty="0"/>
              <a:t> ama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kurallarla</a:t>
            </a:r>
            <a:r>
              <a:rPr lang="en-US" dirty="0"/>
              <a:t> </a:t>
            </a:r>
            <a:r>
              <a:rPr lang="en-US" dirty="0" err="1"/>
              <a:t>tanımlanır</a:t>
            </a:r>
            <a:r>
              <a:rPr lang="en-US" dirty="0"/>
              <a:t>, </a:t>
            </a:r>
            <a:r>
              <a:rPr lang="en-US" dirty="0" err="1"/>
              <a:t>tetiklenir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yönetilir</a:t>
            </a:r>
            <a:r>
              <a:rPr lang="en-US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718CA4D-3C2E-5475-BF7A-0934C729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4" y="3785611"/>
            <a:ext cx="9379395" cy="283916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5BCCB42-2176-BA1D-E364-A5D0450720CC}"/>
              </a:ext>
            </a:extLst>
          </p:cNvPr>
          <p:cNvSpPr txBox="1"/>
          <p:nvPr/>
        </p:nvSpPr>
        <p:spPr>
          <a:xfrm>
            <a:off x="582830" y="2627114"/>
            <a:ext cx="434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📛 </a:t>
            </a:r>
            <a:r>
              <a:rPr lang="en-US" b="1" dirty="0" err="1"/>
              <a:t>İsimlendirme</a:t>
            </a:r>
            <a:r>
              <a:rPr lang="en-US" b="1" dirty="0"/>
              <a:t> </a:t>
            </a:r>
            <a:r>
              <a:rPr lang="en-US" b="1" dirty="0" err="1"/>
              <a:t>Kuralı</a:t>
            </a:r>
            <a:r>
              <a:rPr lang="en-US" b="1" dirty="0"/>
              <a:t>  </a:t>
            </a:r>
          </a:p>
          <a:p>
            <a:r>
              <a:rPr lang="en-US" b="1" dirty="0"/>
              <a:t>&lt;</a:t>
            </a:r>
            <a:r>
              <a:rPr lang="en-US" b="1" dirty="0" err="1"/>
              <a:t>ComponentName</a:t>
            </a:r>
            <a:r>
              <a:rPr lang="en-US" b="1" dirty="0"/>
              <a:t>&gt;_&lt;</a:t>
            </a:r>
            <a:r>
              <a:rPr lang="en-US" b="1" dirty="0" err="1"/>
              <a:t>RunnableName</a:t>
            </a:r>
            <a:r>
              <a:rPr lang="en-US" b="1" dirty="0"/>
              <a:t>&gt; </a:t>
            </a:r>
          </a:p>
          <a:p>
            <a:r>
              <a:rPr lang="en-US" b="1" dirty="0" err="1"/>
              <a:t>BrakeAndDirectionManager_ruRefresh</a:t>
            </a:r>
            <a:endParaRPr lang="en-US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F5BE86D-FE54-4BB1-04DB-068053F34E39}"/>
              </a:ext>
            </a:extLst>
          </p:cNvPr>
          <p:cNvSpPr txBox="1"/>
          <p:nvPr/>
        </p:nvSpPr>
        <p:spPr>
          <a:xfrm>
            <a:off x="5194935" y="2621401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🧾 </a:t>
            </a:r>
            <a:r>
              <a:rPr lang="en-US" b="1" dirty="0"/>
              <a:t>Makro </a:t>
            </a:r>
            <a:r>
              <a:rPr lang="en-US" b="1" dirty="0" err="1"/>
              <a:t>Kullanımı</a:t>
            </a:r>
            <a:r>
              <a:rPr lang="en-US" b="1" dirty="0"/>
              <a:t> (FUNC)</a:t>
            </a:r>
          </a:p>
          <a:p>
            <a:r>
              <a:rPr lang="en-US" dirty="0"/>
              <a:t>FUNC(</a:t>
            </a:r>
            <a:r>
              <a:rPr lang="en-US" dirty="0" err="1"/>
              <a:t>returnType</a:t>
            </a:r>
            <a:r>
              <a:rPr lang="en-US" dirty="0"/>
              <a:t>, </a:t>
            </a:r>
            <a:r>
              <a:rPr lang="en-US" dirty="0" err="1"/>
              <a:t>memoryClass</a:t>
            </a:r>
            <a:r>
              <a:rPr lang="en-US" dirty="0"/>
              <a:t>)(arguments)</a:t>
            </a:r>
            <a:endParaRPr lang="en-US" b="1" dirty="0"/>
          </a:p>
          <a:p>
            <a:r>
              <a:rPr lang="en-US" dirty="0"/>
              <a:t>FUNC(void, </a:t>
            </a:r>
            <a:r>
              <a:rPr lang="en-US" dirty="0" err="1"/>
              <a:t>BrakeAndDirectionManager_ruRefresh</a:t>
            </a:r>
            <a:r>
              <a:rPr lang="en-US" dirty="0"/>
              <a:t>)(void)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21C5EDB-6B54-8EF0-CDB6-6591CBD9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57" y="5438363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7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FBAA-5987-2F12-CE71-1A8D9537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078BD502-BA35-9BE1-3813-A80529D67C88}"/>
              </a:ext>
            </a:extLst>
          </p:cNvPr>
          <p:cNvSpPr txBox="1"/>
          <p:nvPr/>
        </p:nvSpPr>
        <p:spPr>
          <a:xfrm>
            <a:off x="456010" y="256861"/>
            <a:ext cx="992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Runnable </a:t>
            </a:r>
            <a:r>
              <a:rPr lang="en-US" sz="3600" dirty="0" err="1"/>
              <a:t>ve</a:t>
            </a:r>
            <a:r>
              <a:rPr lang="en-US" sz="3600" dirty="0"/>
              <a:t> WCET (Worst Case Execution Time)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502675-3781-2FB4-62E7-542D61B89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" y="580026"/>
            <a:ext cx="1141476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Her runnable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uzun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sürecek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(WCET)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belirlenmelidir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zaman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tetiklemeli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sistemlerde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girer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RTOS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tabanlı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sistemlerde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runnable'lar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genellikle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'lara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bağlanır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WCET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kritik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Örnek: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ruControlTorque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WCET = 4.8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(trigger period: 10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6083" name="Picture 3" descr="control_flow">
            <a:extLst>
              <a:ext uri="{FF2B5EF4-FFF2-40B4-BE49-F238E27FC236}">
                <a16:creationId xmlns:a16="http://schemas.microsoft.com/office/drawing/2014/main" id="{1646E180-7F37-70AB-B3E7-E1332A64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701" y="196203"/>
            <a:ext cx="2877299" cy="205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3: Worst-Case Execution Time (WCET) and the distribution of possible... |  Download Scientific Diagram">
            <a:extLst>
              <a:ext uri="{FF2B5EF4-FFF2-40B4-BE49-F238E27FC236}">
                <a16:creationId xmlns:a16="http://schemas.microsoft.com/office/drawing/2014/main" id="{30670A3E-97FB-741D-A239-2013894F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0" y="2418384"/>
            <a:ext cx="11160055" cy="368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8EC031B-5E0A-A6B2-8F5B-4135897A0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F31A-E737-D6F4-0B83-F4963B7F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59836ED-EB3E-2386-7DF4-397124BE9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B1DF9EB-54FF-ED6E-085F-4AB8EA03934C}"/>
              </a:ext>
            </a:extLst>
          </p:cNvPr>
          <p:cNvSpPr txBox="1"/>
          <p:nvPr/>
        </p:nvSpPr>
        <p:spPr>
          <a:xfrm>
            <a:off x="456011" y="256861"/>
            <a:ext cx="101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Runnable </a:t>
            </a:r>
            <a:r>
              <a:rPr lang="en-US" sz="3600" dirty="0" err="1"/>
              <a:t>ile</a:t>
            </a:r>
            <a:r>
              <a:rPr lang="en-US" sz="3600" dirty="0"/>
              <a:t> PIM (Per Instance Memory) </a:t>
            </a:r>
            <a:r>
              <a:rPr lang="en-US" sz="3600" dirty="0" err="1"/>
              <a:t>Kullanımı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FDF23C-7B46-C67C-336D-9D1C6715040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4251" y="933500"/>
            <a:ext cx="97908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/>
              <a:t>PIM (Per Instance Memory)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b="1" dirty="0" err="1"/>
              <a:t>kendi</a:t>
            </a:r>
            <a:r>
              <a:rPr lang="en-US" b="1" dirty="0"/>
              <a:t> </a:t>
            </a:r>
            <a:r>
              <a:rPr lang="en-US" b="1" dirty="0" err="1"/>
              <a:t>içinde</a:t>
            </a:r>
            <a:r>
              <a:rPr lang="en-US" dirty="0"/>
              <a:t> </a:t>
            </a:r>
            <a:r>
              <a:rPr lang="en-US" dirty="0" err="1"/>
              <a:t>tuttuğu</a:t>
            </a:r>
            <a:r>
              <a:rPr lang="en-US" dirty="0"/>
              <a:t>,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b="1" dirty="0" err="1"/>
              <a:t>paylaşmadığı</a:t>
            </a:r>
            <a:r>
              <a:rPr lang="en-US" dirty="0"/>
              <a:t>, </a:t>
            </a:r>
            <a:r>
              <a:rPr lang="en-US" dirty="0" err="1"/>
              <a:t>sadece</a:t>
            </a:r>
            <a:r>
              <a:rPr lang="en-US" dirty="0"/>
              <a:t> o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runnable’a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b="1" dirty="0"/>
              <a:t>durum </a:t>
            </a:r>
            <a:r>
              <a:rPr lang="en-US" b="1" dirty="0" err="1"/>
              <a:t>bilgisidir</a:t>
            </a:r>
            <a:r>
              <a:rPr lang="en-US" b="1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EF000D-9447-7EFC-24A0-DB93E0A46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61" y="1818652"/>
            <a:ext cx="346372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dilinde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olarak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tanımlanan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fonksiyon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içi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değişkenler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Sadece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fonksiyon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erişilebilirdir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fonksiyon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çağrıldığında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korunur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çeşit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 instance memory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gibi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davranır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3C52843-8FD2-4905-2B71-DDED7D18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" y="1818652"/>
            <a:ext cx="7452967" cy="47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9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4F53FCF-7B54-F21D-F56F-6279A674A88E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SMART Goals – Akıllı </a:t>
            </a:r>
            <a:r>
              <a:rPr lang="en-US" sz="3600" dirty="0" err="1"/>
              <a:t>Hedefler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SMART GOALS">
            <a:extLst>
              <a:ext uri="{FF2B5EF4-FFF2-40B4-BE49-F238E27FC236}">
                <a16:creationId xmlns:a16="http://schemas.microsoft.com/office/drawing/2014/main" id="{91A6BF3C-AACA-0EEC-05DB-9D0F6EB89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3" y="936236"/>
            <a:ext cx="8043566" cy="45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8A845BB-2077-81BB-5FAF-CD4E690D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00" y="5379853"/>
            <a:ext cx="3111537" cy="1213213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85F9D27-882E-9AD1-34CC-318F1106EE04}"/>
              </a:ext>
            </a:extLst>
          </p:cNvPr>
          <p:cNvSpPr txBox="1"/>
          <p:nvPr/>
        </p:nvSpPr>
        <p:spPr>
          <a:xfrm>
            <a:off x="315463" y="5115738"/>
            <a:ext cx="91037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-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Spesifik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bağımlı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kodlar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ayrılacak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 -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Ölçülebilir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Bağımsız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sürücü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katmanlarının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oluşturulması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-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Ulaşılabilir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haftalık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yeterli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planlandığında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 -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İlgili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mimarisini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iyileştirmek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ekip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ölçeklenebilirliği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artırır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 - Zamana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Bağlı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hafta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tamamlanacak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864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184BB-C11E-E346-0FE7-58529789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3B99D12-22E0-FF5C-16F0-6BEB4A77D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19" y="359144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FC7EB62-68E9-5DCB-E3A2-DA21167D72DD}"/>
              </a:ext>
            </a:extLst>
          </p:cNvPr>
          <p:cNvSpPr txBox="1"/>
          <p:nvPr/>
        </p:nvSpPr>
        <p:spPr>
          <a:xfrm>
            <a:off x="456011" y="256861"/>
            <a:ext cx="1135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Yapısal</a:t>
            </a:r>
            <a:r>
              <a:rPr lang="en-US" sz="3600" dirty="0"/>
              <a:t> </a:t>
            </a:r>
            <a:r>
              <a:rPr lang="en-US" sz="3600" dirty="0" err="1"/>
              <a:t>ve</a:t>
            </a:r>
            <a:r>
              <a:rPr lang="en-US" sz="3600" dirty="0"/>
              <a:t> </a:t>
            </a:r>
            <a:r>
              <a:rPr lang="en-US" sz="3600" dirty="0" err="1"/>
              <a:t>Modül</a:t>
            </a:r>
            <a:r>
              <a:rPr lang="en-US" sz="3600" dirty="0"/>
              <a:t> Bazlı </a:t>
            </a:r>
            <a:r>
              <a:rPr lang="en-US" sz="3600" dirty="0" err="1"/>
              <a:t>Kullanımı</a:t>
            </a:r>
            <a:r>
              <a:rPr lang="en-US" sz="3600" dirty="0"/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Arayüz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Tasarımı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131C486-C68C-B963-B74A-A4544F941B6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1120" y="2391800"/>
            <a:ext cx="5664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2E91DA6-7588-FD4F-C924-BA3B2781A287}"/>
              </a:ext>
            </a:extLst>
          </p:cNvPr>
          <p:cNvSpPr txBox="1"/>
          <p:nvPr/>
        </p:nvSpPr>
        <p:spPr>
          <a:xfrm>
            <a:off x="471120" y="950040"/>
            <a:ext cx="1002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“</a:t>
            </a:r>
            <a:r>
              <a:rPr lang="en-US" b="1" dirty="0"/>
              <a:t>Statik </a:t>
            </a:r>
            <a:r>
              <a:rPr lang="en-US" b="1" dirty="0" err="1"/>
              <a:t>değişkenle</a:t>
            </a:r>
            <a:r>
              <a:rPr lang="en-US" b="1" dirty="0"/>
              <a:t> encapsule </a:t>
            </a:r>
            <a:r>
              <a:rPr lang="en-US" b="1" dirty="0" err="1"/>
              <a:t>edilen</a:t>
            </a:r>
            <a:r>
              <a:rPr lang="en-US" b="1" dirty="0"/>
              <a:t> </a:t>
            </a:r>
            <a:r>
              <a:rPr lang="en-US" b="1" dirty="0" err="1"/>
              <a:t>durumu</a:t>
            </a:r>
            <a:r>
              <a:rPr lang="en-US" dirty="0"/>
              <a:t>,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fonksiyonlarla</a:t>
            </a:r>
            <a:r>
              <a:rPr lang="en-US" dirty="0"/>
              <a:t> </a:t>
            </a:r>
            <a:r>
              <a:rPr lang="en-US" dirty="0" err="1"/>
              <a:t>dışarıya</a:t>
            </a:r>
            <a:r>
              <a:rPr lang="en-US" dirty="0"/>
              <a:t> </a:t>
            </a:r>
            <a:r>
              <a:rPr lang="en-US" dirty="0" err="1"/>
              <a:t>açmak</a:t>
            </a:r>
            <a:r>
              <a:rPr lang="en-US" dirty="0"/>
              <a:t>”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D4D3E1E-DAA9-6C86-4301-02481DB5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2" y="3787531"/>
            <a:ext cx="6159732" cy="12549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F4BBF47-E1ED-504E-4E21-4B4B3AF3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82" y="5121404"/>
            <a:ext cx="8545396" cy="5112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F94F01B-1FB3-6C09-280C-95C9B8BB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82" y="5707232"/>
            <a:ext cx="4895204" cy="89390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6F87306-A322-52BD-F8CB-2EDE95242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82" y="1454640"/>
            <a:ext cx="9105742" cy="176477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A79C53-7DBB-D6C1-175A-5E0603EAA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82" y="3293977"/>
            <a:ext cx="5660414" cy="4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D473-479A-A52E-2674-D457A04E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69B7C03-5070-A915-A51E-C17B90976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78B6E09-3EC1-009C-67B2-93CF1A9E669A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Runnable Event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BECA2BF-0E07-67DF-9130-577C6631278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6011" y="862955"/>
            <a:ext cx="92393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Bir </a:t>
            </a:r>
            <a:r>
              <a:rPr lang="en-US" b="1" dirty="0"/>
              <a:t>runnable</a:t>
            </a:r>
            <a:r>
              <a:rPr lang="en-US" dirty="0"/>
              <a:t>,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işlevi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getiren</a:t>
            </a:r>
            <a:r>
              <a:rPr lang="en-US" dirty="0"/>
              <a:t> </a:t>
            </a:r>
            <a:r>
              <a:rPr lang="en-US" dirty="0" err="1"/>
              <a:t>modüler</a:t>
            </a:r>
            <a:r>
              <a:rPr lang="en-US" dirty="0"/>
              <a:t> </a:t>
            </a:r>
            <a:r>
              <a:rPr lang="en-US" dirty="0" err="1"/>
              <a:t>birimdir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Bu </a:t>
            </a:r>
            <a:r>
              <a:rPr lang="en-US" dirty="0" err="1"/>
              <a:t>birim</a:t>
            </a:r>
            <a:r>
              <a:rPr lang="en-US" dirty="0"/>
              <a:t>,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olay</a:t>
            </a:r>
            <a:r>
              <a:rPr lang="en-US" b="1" dirty="0"/>
              <a:t> (event)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tetiklenmeden</a:t>
            </a:r>
            <a:r>
              <a:rPr lang="en-US" dirty="0"/>
              <a:t> </a:t>
            </a:r>
            <a:r>
              <a:rPr lang="en-US" dirty="0" err="1"/>
              <a:t>çalışmaz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Yani </a:t>
            </a:r>
            <a:r>
              <a:rPr lang="en-US" dirty="0" err="1"/>
              <a:t>runnable’lar</a:t>
            </a:r>
            <a:r>
              <a:rPr lang="en-US" dirty="0"/>
              <a:t> </a:t>
            </a:r>
            <a:r>
              <a:rPr lang="en-US" b="1" dirty="0" err="1"/>
              <a:t>pasiftir</a:t>
            </a:r>
            <a:r>
              <a:rPr lang="en-US" dirty="0"/>
              <a:t>,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olay</a:t>
            </a:r>
            <a:r>
              <a:rPr lang="en-US" dirty="0"/>
              <a:t>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08493F9-5155-12E8-EF12-2A07B3F2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1" y="1951337"/>
            <a:ext cx="11068332" cy="31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8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CD694-93CA-01A6-9DEF-B3F03795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18954A3-5687-EDF5-238F-4DA96BB9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AB128A8-DB7F-2E24-8EAB-C9708FD6214E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OOP is-a &amp; has-a </a:t>
            </a:r>
            <a:r>
              <a:rPr lang="en-US" sz="3600" dirty="0" err="1"/>
              <a:t>İlişkisi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30" name="Picture 2" descr="oop - Difference between has-a and composed-of? - Stack Overflow">
            <a:extLst>
              <a:ext uri="{FF2B5EF4-FFF2-40B4-BE49-F238E27FC236}">
                <a16:creationId xmlns:a16="http://schemas.microsoft.com/office/drawing/2014/main" id="{44A0060A-BC17-FA4E-0C77-21AD2784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81" y="1021443"/>
            <a:ext cx="5988333" cy="27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72C65B-FB17-1366-4049-0A0C75CC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7" y="3852332"/>
            <a:ext cx="7367190" cy="49367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5BF3439-1368-27CF-D36B-784267A0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85" y="4443455"/>
            <a:ext cx="4981929" cy="209274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6A68AEB-5E67-A9D2-763A-043AD318BAE6}"/>
              </a:ext>
            </a:extLst>
          </p:cNvPr>
          <p:cNvSpPr txBox="1"/>
          <p:nvPr/>
        </p:nvSpPr>
        <p:spPr>
          <a:xfrm>
            <a:off x="9202115" y="246609"/>
            <a:ext cx="26645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🧠 </a:t>
            </a:r>
            <a:r>
              <a:rPr lang="en-US" dirty="0" err="1"/>
              <a:t>CompuMethod</a:t>
            </a:r>
            <a:endParaRPr lang="en-US" dirty="0"/>
          </a:p>
          <a:p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değerlerini</a:t>
            </a:r>
            <a:r>
              <a:rPr lang="en-US" dirty="0"/>
              <a:t> </a:t>
            </a:r>
            <a:r>
              <a:rPr lang="en-US" dirty="0" err="1"/>
              <a:t>fiziksel</a:t>
            </a:r>
            <a:r>
              <a:rPr lang="en-US" dirty="0"/>
              <a:t> (</a:t>
            </a:r>
            <a:r>
              <a:rPr lang="en-US" dirty="0" err="1"/>
              <a:t>gerçek</a:t>
            </a:r>
            <a:r>
              <a:rPr lang="en-US" dirty="0"/>
              <a:t>) </a:t>
            </a:r>
            <a:r>
              <a:rPr lang="en-US" dirty="0" err="1"/>
              <a:t>birimlere</a:t>
            </a:r>
            <a:r>
              <a:rPr lang="en-US" dirty="0"/>
              <a:t> </a:t>
            </a:r>
            <a:r>
              <a:rPr lang="en-US" dirty="0" err="1"/>
              <a:t>çevirmek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formüldür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🔒 Data Constraint</a:t>
            </a:r>
          </a:p>
          <a:p>
            <a:r>
              <a:rPr lang="en-US" dirty="0"/>
              <a:t>Bir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alabileceği</a:t>
            </a:r>
            <a:r>
              <a:rPr lang="en-US" dirty="0"/>
              <a:t> minimum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sınırları</a:t>
            </a:r>
            <a:r>
              <a:rPr lang="en-US" dirty="0"/>
              <a:t> </a:t>
            </a:r>
            <a:r>
              <a:rPr lang="en-US" dirty="0" err="1"/>
              <a:t>belirten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673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1DF4-9015-E530-C1AB-E5E9D6E99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7D4BFF3-11F3-507C-5638-FEE5F11E0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B69C32-E749-6993-5E88-648DF69A60F9}"/>
              </a:ext>
            </a:extLst>
          </p:cNvPr>
          <p:cNvSpPr txBox="1"/>
          <p:nvPr/>
        </p:nvSpPr>
        <p:spPr>
          <a:xfrm>
            <a:off x="456010" y="256861"/>
            <a:ext cx="11431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OOC – Inheritance (</a:t>
            </a:r>
            <a:r>
              <a:rPr lang="en-US" sz="3000" dirty="0" err="1"/>
              <a:t>Kalıtım</a:t>
            </a:r>
            <a:r>
              <a:rPr lang="en-US" sz="3000" dirty="0"/>
              <a:t>) </a:t>
            </a:r>
            <a:r>
              <a:rPr lang="en-US" sz="3000" dirty="0" err="1"/>
              <a:t>ve</a:t>
            </a:r>
            <a:r>
              <a:rPr lang="en-US" sz="3000" dirty="0"/>
              <a:t> Polymorphism (</a:t>
            </a:r>
            <a:r>
              <a:rPr lang="en-US" sz="3000" dirty="0" err="1"/>
              <a:t>Çok-Biçimli</a:t>
            </a:r>
            <a:r>
              <a:rPr lang="en-US" sz="3000" dirty="0"/>
              <a:t> </a:t>
            </a:r>
            <a:r>
              <a:rPr lang="en-US" sz="3000" dirty="0" err="1"/>
              <a:t>Davranış</a:t>
            </a:r>
            <a:r>
              <a:rPr lang="en-US" sz="3000" dirty="0"/>
              <a:t>)</a:t>
            </a:r>
            <a:endParaRPr lang="en-US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3774503-E43E-6D2C-FE3E-2E55E8314FF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4251" y="877955"/>
            <a:ext cx="1115876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C++/</a:t>
            </a:r>
            <a:r>
              <a:rPr lang="en-US" dirty="0" err="1"/>
              <a:t>Java'da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sınıftan</a:t>
            </a:r>
            <a:r>
              <a:rPr lang="en-US" dirty="0"/>
              <a:t> </a:t>
            </a:r>
            <a:r>
              <a:rPr lang="en-US" dirty="0" err="1"/>
              <a:t>türetilir</a:t>
            </a:r>
            <a:r>
              <a:rPr lang="en-US" dirty="0"/>
              <a:t>. </a:t>
            </a:r>
            <a:r>
              <a:rPr lang="en-US" dirty="0" err="1"/>
              <a:t>Ancak</a:t>
            </a:r>
            <a:r>
              <a:rPr lang="en-US" dirty="0"/>
              <a:t> C </a:t>
            </a:r>
            <a:r>
              <a:rPr lang="en-US" dirty="0" err="1"/>
              <a:t>dilinde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olmadığı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/>
              <a:t>struct </a:t>
            </a:r>
            <a:r>
              <a:rPr lang="en-US" b="1" dirty="0" err="1"/>
              <a:t>iç</a:t>
            </a:r>
            <a:r>
              <a:rPr lang="en-US" b="1" dirty="0"/>
              <a:t> </a:t>
            </a:r>
            <a:r>
              <a:rPr lang="en-US" b="1" dirty="0" err="1"/>
              <a:t>içe</a:t>
            </a:r>
            <a:r>
              <a:rPr lang="en-US" b="1" dirty="0"/>
              <a:t> </a:t>
            </a:r>
            <a:r>
              <a:rPr lang="en-US" b="1" dirty="0" err="1"/>
              <a:t>yapı</a:t>
            </a:r>
            <a:r>
              <a:rPr lang="en-US" dirty="0"/>
              <a:t>, </a:t>
            </a:r>
            <a:r>
              <a:rPr lang="en-US" b="1" dirty="0"/>
              <a:t>interface </a:t>
            </a:r>
            <a:r>
              <a:rPr lang="en-US" b="1" dirty="0" err="1"/>
              <a:t>pointer’ları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fonksiyon</a:t>
            </a:r>
            <a:r>
              <a:rPr lang="en-US" b="1" dirty="0"/>
              <a:t> </a:t>
            </a:r>
            <a:r>
              <a:rPr lang="en-US" b="1" dirty="0" err="1"/>
              <a:t>işaretçileri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Polymorphism,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isminin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türlerde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çalışmasıdır</a:t>
            </a:r>
            <a:r>
              <a:rPr lang="en-US" dirty="0"/>
              <a:t>. </a:t>
            </a:r>
            <a:r>
              <a:rPr lang="en-US" dirty="0" err="1"/>
              <a:t>C’de</a:t>
            </a:r>
            <a:r>
              <a:rPr lang="en-US" dirty="0"/>
              <a:t> polymorphism, </a:t>
            </a:r>
            <a:r>
              <a:rPr lang="en-US" b="1" dirty="0" err="1"/>
              <a:t>fonksiyon</a:t>
            </a:r>
            <a:r>
              <a:rPr lang="en-US" b="1" dirty="0"/>
              <a:t> </a:t>
            </a:r>
            <a:r>
              <a:rPr lang="en-US" b="1" dirty="0" err="1"/>
              <a:t>pointer’ları</a:t>
            </a:r>
            <a:r>
              <a:rPr lang="en-US" b="1" dirty="0"/>
              <a:t> </a:t>
            </a:r>
            <a:r>
              <a:rPr lang="en-US" b="1" dirty="0" err="1"/>
              <a:t>üzerinden</a:t>
            </a:r>
            <a:r>
              <a:rPr lang="en-US" b="1" dirty="0"/>
              <a:t> </a:t>
            </a:r>
            <a:r>
              <a:rPr lang="en-US" b="1" dirty="0" err="1"/>
              <a:t>gerçekleştirilir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F421C9-C396-E807-1B08-8E177224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1" y="2422379"/>
            <a:ext cx="8512401" cy="209997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11F4F9F-BB5B-0864-D20A-15EC55D2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0" y="4753045"/>
            <a:ext cx="8541127" cy="515641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4745AEBD-6B18-C205-5C40-DF3E2443C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50" y="5546879"/>
            <a:ext cx="5366728" cy="7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98BE-7C5C-7FC8-8A7F-759C6C11C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282A61C-B266-B1E5-FD31-900CFFF1C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5481160"/>
            <a:ext cx="2775758" cy="1082291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A89FDCC-BC68-AE62-16AB-70371D81EF0F}"/>
              </a:ext>
            </a:extLst>
          </p:cNvPr>
          <p:cNvSpPr txBox="1"/>
          <p:nvPr/>
        </p:nvSpPr>
        <p:spPr>
          <a:xfrm>
            <a:off x="456010" y="256861"/>
            <a:ext cx="98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OOC – Singelton Pattern ( </a:t>
            </a:r>
            <a:r>
              <a:rPr lang="en-US" sz="3600" dirty="0" err="1"/>
              <a:t>Tekillik</a:t>
            </a:r>
            <a:r>
              <a:rPr lang="en-US" sz="3600" dirty="0"/>
              <a:t> </a:t>
            </a:r>
            <a:r>
              <a:rPr lang="en-US" sz="3600" dirty="0" err="1"/>
              <a:t>Deseni</a:t>
            </a:r>
            <a:r>
              <a:rPr lang="en-US" sz="3600" dirty="0"/>
              <a:t> 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8C37C3C-AC85-50AB-FA24-F82235AC4FF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4250" y="1092158"/>
            <a:ext cx="109665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/>
              <a:t>Singleton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bileşenin</a:t>
            </a:r>
            <a:r>
              <a:rPr lang="en-US" dirty="0"/>
              <a:t> </a:t>
            </a:r>
            <a:r>
              <a:rPr lang="en-US" b="1" dirty="0" err="1"/>
              <a:t>yalnızca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örneği</a:t>
            </a:r>
            <a:r>
              <a:rPr lang="en-US" b="1" dirty="0"/>
              <a:t> (instance)</a:t>
            </a:r>
            <a:r>
              <a:rPr lang="en-US" dirty="0"/>
              <a:t>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tasarlanmasıdır</a:t>
            </a:r>
            <a:r>
              <a:rPr lang="en-US" dirty="0"/>
              <a:t>. Bu </a:t>
            </a:r>
            <a:r>
              <a:rPr lang="en-US" dirty="0" err="1"/>
              <a:t>örneğe</a:t>
            </a:r>
            <a:r>
              <a:rPr lang="en-US" dirty="0"/>
              <a:t> </a:t>
            </a:r>
            <a:r>
              <a:rPr lang="en-US" dirty="0" err="1"/>
              <a:t>sistemin</a:t>
            </a:r>
            <a:r>
              <a:rPr lang="en-US" dirty="0"/>
              <a:t> her </a:t>
            </a:r>
            <a:r>
              <a:rPr lang="en-US" dirty="0" err="1"/>
              <a:t>yerinden</a:t>
            </a:r>
            <a:r>
              <a:rPr lang="en-US" dirty="0"/>
              <a:t> </a:t>
            </a:r>
            <a:r>
              <a:rPr lang="en-US" dirty="0" err="1"/>
              <a:t>erişilebilir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b="1" dirty="0" err="1"/>
              <a:t>ikinci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örnek</a:t>
            </a:r>
            <a:r>
              <a:rPr lang="en-US" b="1" dirty="0"/>
              <a:t> </a:t>
            </a:r>
            <a:r>
              <a:rPr lang="en-US" b="1" dirty="0" err="1"/>
              <a:t>oluşmasına</a:t>
            </a:r>
            <a:r>
              <a:rPr lang="en-US" b="1" dirty="0"/>
              <a:t> </a:t>
            </a:r>
            <a:r>
              <a:rPr lang="en-US" b="1" dirty="0" err="1"/>
              <a:t>izin</a:t>
            </a:r>
            <a:r>
              <a:rPr lang="en-US" b="1" dirty="0"/>
              <a:t> </a:t>
            </a:r>
            <a:r>
              <a:rPr lang="en-US" b="1" dirty="0" err="1"/>
              <a:t>verilmez</a:t>
            </a:r>
            <a:r>
              <a:rPr lang="en-US" b="1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F268B8E-90B9-0DB2-D512-F0F37536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0" y="1821096"/>
            <a:ext cx="5384305" cy="53997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94307B7-E885-4974-EA8C-EDFCD8D1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1" y="2443676"/>
            <a:ext cx="8083895" cy="134970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870D167-8651-CDBC-4312-E05F088C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0" y="3929940"/>
            <a:ext cx="8083895" cy="18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455F4-D430-746C-4929-B2275BEC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743BCD1-E06E-EFF7-4AC3-38E6EFFC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D9C0F0C-BC30-81DF-E4A7-5057807D1FB6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ExponentialCalculator</a:t>
            </a:r>
            <a:r>
              <a:rPr lang="en-US" sz="3600" dirty="0"/>
              <a:t> Example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EA84C7F-35B3-D9B8-C20E-8EC35D6FB61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6011" y="903192"/>
            <a:ext cx="643838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 err="1"/>
              <a:t>ExponentialCalculator</a:t>
            </a:r>
            <a:r>
              <a:rPr lang="en-US" dirty="0"/>
              <a:t>,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voltajını</a:t>
            </a:r>
            <a:r>
              <a:rPr lang="en-US" dirty="0"/>
              <a:t> </a:t>
            </a:r>
            <a:r>
              <a:rPr lang="en-US" dirty="0" err="1"/>
              <a:t>okuyarak</a:t>
            </a:r>
            <a:r>
              <a:rPr lang="en-US" dirty="0"/>
              <a:t> </a:t>
            </a:r>
            <a:r>
              <a:rPr lang="en-US" b="1" dirty="0" err="1"/>
              <a:t>e^x</a:t>
            </a:r>
            <a:r>
              <a:rPr lang="en-US" dirty="0"/>
              <a:t> </a:t>
            </a:r>
            <a:r>
              <a:rPr lang="en-US" dirty="0" err="1"/>
              <a:t>değerini</a:t>
            </a:r>
            <a:r>
              <a:rPr lang="en-US" dirty="0"/>
              <a:t> Taylor </a:t>
            </a:r>
            <a:r>
              <a:rPr lang="en-US" dirty="0" err="1"/>
              <a:t>serisinin</a:t>
            </a:r>
            <a:r>
              <a:rPr lang="en-US" dirty="0"/>
              <a:t> ilk 7 </a:t>
            </a:r>
            <a:r>
              <a:rPr lang="en-US" dirty="0" err="1"/>
              <a:t>terimiyle</a:t>
            </a:r>
            <a:r>
              <a:rPr lang="en-US" dirty="0"/>
              <a:t> </a:t>
            </a:r>
            <a:r>
              <a:rPr lang="en-US" dirty="0" err="1"/>
              <a:t>hesaplayan</a:t>
            </a:r>
            <a:r>
              <a:rPr lang="en-US" dirty="0"/>
              <a:t>,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tanımlı</a:t>
            </a:r>
            <a:r>
              <a:rPr lang="en-US" dirty="0"/>
              <a:t> </a:t>
            </a:r>
            <a:r>
              <a:rPr lang="en-US" dirty="0" err="1"/>
              <a:t>limitler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sınırlandırarak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portuna</a:t>
            </a:r>
            <a:r>
              <a:rPr lang="en-US" dirty="0"/>
              <a:t> </a:t>
            </a:r>
            <a:r>
              <a:rPr lang="en-US" dirty="0" err="1"/>
              <a:t>ileten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bileşendir</a:t>
            </a:r>
            <a:r>
              <a:rPr lang="en-US" dirty="0"/>
              <a:t>.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verisinin</a:t>
            </a:r>
            <a:r>
              <a:rPr lang="en-US" dirty="0"/>
              <a:t> </a:t>
            </a:r>
            <a:r>
              <a:rPr lang="en-US" dirty="0" err="1"/>
              <a:t>geçerliliğine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bayrakları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parametreleri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port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okur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16DF59D-A3CD-99EE-BDC5-1371D518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0" y="1092292"/>
            <a:ext cx="5020656" cy="868676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4219FE53-B10C-BF11-4905-D7885C35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43" y="2569621"/>
            <a:ext cx="6235787" cy="41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C9F8-90D3-FA6C-9610-D84FD4C7D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F62A45E-6B71-D6BB-3BA1-7CCEE34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43010" name="Picture 2" descr="Yüklenmiş görüntü">
            <a:extLst>
              <a:ext uri="{FF2B5EF4-FFF2-40B4-BE49-F238E27FC236}">
                <a16:creationId xmlns:a16="http://schemas.microsoft.com/office/drawing/2014/main" id="{17CAED22-66A2-03BD-35B4-392786F6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96731"/>
            <a:ext cx="6050627" cy="62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Square Peg In A Round Hole Cartoons and Comics - funny pictures from  CartoonStock">
            <a:extLst>
              <a:ext uri="{FF2B5EF4-FFF2-40B4-BE49-F238E27FC236}">
                <a16:creationId xmlns:a16="http://schemas.microsoft.com/office/drawing/2014/main" id="{6FBBB399-8E3F-3F4D-2791-DCE40147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40" y="294548"/>
            <a:ext cx="3912760" cy="47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0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1775-11D5-D5C5-EC16-4844F25C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ADCB893-15B9-D739-AD96-E3F6EC16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98B5BC2-95B5-8383-4C15-EC10C6B8BF6B}"/>
              </a:ext>
            </a:extLst>
          </p:cNvPr>
          <p:cNvSpPr txBox="1"/>
          <p:nvPr/>
        </p:nvSpPr>
        <p:spPr>
          <a:xfrm>
            <a:off x="267285" y="256861"/>
            <a:ext cx="11197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🧭 Square </a:t>
            </a:r>
            <a:r>
              <a:rPr lang="en-US" sz="3600" dirty="0" err="1"/>
              <a:t>Peg’in</a:t>
            </a:r>
            <a:r>
              <a:rPr lang="en-US" sz="3600" dirty="0"/>
              <a:t> Round </a:t>
            </a:r>
            <a:r>
              <a:rPr lang="en-US" sz="3600" dirty="0" err="1"/>
              <a:t>Hole’dan</a:t>
            </a:r>
            <a:r>
              <a:rPr lang="en-US" sz="3600" dirty="0"/>
              <a:t> </a:t>
            </a:r>
            <a:r>
              <a:rPr lang="en-US" sz="3600" dirty="0" err="1"/>
              <a:t>Çıkış</a:t>
            </a:r>
            <a:r>
              <a:rPr lang="en-US" sz="3600" dirty="0"/>
              <a:t> </a:t>
            </a:r>
            <a:r>
              <a:rPr lang="en-US" sz="3600" dirty="0" err="1"/>
              <a:t>Planı</a:t>
            </a:r>
            <a:endParaRPr lang="en-US" sz="3600" dirty="0"/>
          </a:p>
          <a:p>
            <a:r>
              <a:rPr lang="en-US" sz="3600" dirty="0"/>
              <a:t> (</a:t>
            </a:r>
            <a:r>
              <a:rPr lang="en-US" sz="3600" dirty="0" err="1"/>
              <a:t>Gömülü</a:t>
            </a:r>
            <a:r>
              <a:rPr lang="en-US" sz="3600" dirty="0"/>
              <a:t> </a:t>
            </a:r>
            <a:r>
              <a:rPr lang="en-US" sz="3600" dirty="0" err="1"/>
              <a:t>Yazılımcı</a:t>
            </a:r>
            <a:r>
              <a:rPr lang="en-US" sz="3600" dirty="0"/>
              <a:t> </a:t>
            </a:r>
            <a:r>
              <a:rPr lang="en-US" sz="3600" dirty="0" err="1"/>
              <a:t>İçin</a:t>
            </a:r>
            <a:r>
              <a:rPr lang="en-US" sz="3600" dirty="0"/>
              <a:t> </a:t>
            </a:r>
            <a:r>
              <a:rPr lang="en-US" sz="3600" dirty="0" err="1"/>
              <a:t>Adım</a:t>
            </a:r>
            <a:r>
              <a:rPr lang="en-US" sz="3600" dirty="0"/>
              <a:t> </a:t>
            </a:r>
            <a:r>
              <a:rPr lang="en-US" sz="3600" dirty="0" err="1"/>
              <a:t>Adım</a:t>
            </a:r>
            <a:r>
              <a:rPr lang="en-US" sz="3600" dirty="0"/>
              <a:t> SMART </a:t>
            </a:r>
            <a:r>
              <a:rPr lang="en-US" sz="3600" dirty="0" err="1"/>
              <a:t>Hedefler</a:t>
            </a:r>
            <a:r>
              <a:rPr lang="en-US" sz="3600" dirty="0"/>
              <a:t>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54C2CC-F7E9-40FE-7D6A-FC5354C4C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01" y="1721552"/>
            <a:ext cx="713232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/>
              <a:t>✅ 1. </a:t>
            </a:r>
            <a:r>
              <a:rPr lang="en-US" sz="2500" dirty="0" err="1"/>
              <a:t>Sistem</a:t>
            </a:r>
            <a:r>
              <a:rPr lang="en-US" sz="2500" dirty="0"/>
              <a:t> </a:t>
            </a:r>
            <a:r>
              <a:rPr lang="en-US" sz="2500" dirty="0" err="1"/>
              <a:t>Tasarımı</a:t>
            </a:r>
            <a:r>
              <a:rPr lang="en-US" sz="2500" dirty="0"/>
              <a:t> </a:t>
            </a:r>
            <a:r>
              <a:rPr lang="en-US" sz="2500" dirty="0" err="1"/>
              <a:t>ve</a:t>
            </a:r>
            <a:r>
              <a:rPr lang="en-US" sz="2500" dirty="0"/>
              <a:t> </a:t>
            </a:r>
            <a:r>
              <a:rPr lang="en-US" sz="2500" dirty="0" err="1"/>
              <a:t>Mimari</a:t>
            </a:r>
            <a:r>
              <a:rPr lang="en-US" sz="2500" dirty="0"/>
              <a:t> </a:t>
            </a:r>
            <a:r>
              <a:rPr lang="en-US" sz="2500" dirty="0" err="1"/>
              <a:t>Dökümantasyon</a:t>
            </a:r>
            <a:endParaRPr lang="en-US" sz="25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/>
              <a:t>✅ 2. </a:t>
            </a:r>
            <a:r>
              <a:rPr lang="en-US" sz="2500" dirty="0" err="1"/>
              <a:t>Arayüz</a:t>
            </a:r>
            <a:r>
              <a:rPr lang="en-US" sz="2500" dirty="0"/>
              <a:t> </a:t>
            </a:r>
            <a:r>
              <a:rPr lang="en-US" sz="2500" dirty="0" err="1"/>
              <a:t>Yapısını</a:t>
            </a:r>
            <a:r>
              <a:rPr lang="en-US" sz="2500" dirty="0"/>
              <a:t> </a:t>
            </a:r>
            <a:r>
              <a:rPr lang="en-US" sz="2500" dirty="0" err="1"/>
              <a:t>Oluşturmak</a:t>
            </a:r>
            <a:r>
              <a:rPr lang="en-US" sz="2500" dirty="0"/>
              <a:t> (Dependency Separation)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/>
              <a:t>✅ 3. Unit Test </a:t>
            </a:r>
            <a:r>
              <a:rPr lang="en-US" sz="2500" dirty="0" err="1"/>
              <a:t>Altyapısı</a:t>
            </a:r>
            <a:r>
              <a:rPr lang="en-US" sz="2500" dirty="0"/>
              <a:t> </a:t>
            </a:r>
            <a:r>
              <a:rPr lang="en-US" sz="2500" dirty="0" err="1"/>
              <a:t>Kurmak</a:t>
            </a:r>
            <a:r>
              <a:rPr lang="en-US" sz="2500" dirty="0"/>
              <a:t> (Test </a:t>
            </a:r>
            <a:r>
              <a:rPr lang="en-US" sz="2500" dirty="0" err="1"/>
              <a:t>Edilebilirlik</a:t>
            </a:r>
            <a:r>
              <a:rPr lang="en-US" sz="2500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/>
              <a:t>✅ 4. </a:t>
            </a:r>
            <a:r>
              <a:rPr lang="en-US" sz="2500" dirty="0" err="1"/>
              <a:t>Kod</a:t>
            </a:r>
            <a:r>
              <a:rPr lang="en-US" sz="2500" dirty="0"/>
              <a:t> </a:t>
            </a:r>
            <a:r>
              <a:rPr lang="en-US" sz="2500" dirty="0" err="1"/>
              <a:t>Standartlarını</a:t>
            </a:r>
            <a:r>
              <a:rPr lang="en-US" sz="2500" dirty="0"/>
              <a:t> </a:t>
            </a:r>
            <a:r>
              <a:rPr lang="en-US" sz="2500" dirty="0" err="1"/>
              <a:t>Belirlemek</a:t>
            </a:r>
            <a:r>
              <a:rPr lang="en-US" sz="2500" dirty="0"/>
              <a:t> (Code Guideline)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/>
              <a:t>✅ 5. </a:t>
            </a:r>
            <a:r>
              <a:rPr lang="en-US" sz="2500" dirty="0" err="1"/>
              <a:t>Monolitik</a:t>
            </a:r>
            <a:r>
              <a:rPr lang="en-US" sz="2500" dirty="0"/>
              <a:t> </a:t>
            </a:r>
            <a:r>
              <a:rPr lang="en-US" sz="2500" dirty="0" err="1"/>
              <a:t>Fonksiyonları</a:t>
            </a:r>
            <a:r>
              <a:rPr lang="en-US" sz="2500" dirty="0"/>
              <a:t> </a:t>
            </a:r>
            <a:r>
              <a:rPr lang="en-US" sz="2500" dirty="0" err="1"/>
              <a:t>Ayırmak</a:t>
            </a:r>
            <a:r>
              <a:rPr lang="en-US" sz="2500" dirty="0"/>
              <a:t> (Refactor)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991" name="Picture 7" descr="Square Peg + Round Hole Animated by Latham Arnott on Dribbble">
            <a:extLst>
              <a:ext uri="{FF2B5EF4-FFF2-40B4-BE49-F238E27FC236}">
                <a16:creationId xmlns:a16="http://schemas.microsoft.com/office/drawing/2014/main" id="{3B69DCEC-CC64-1370-6664-6570FF82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22" y="1774506"/>
            <a:ext cx="4156193" cy="311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Round Hole Square Peg GIFs | Tenor">
            <a:extLst>
              <a:ext uri="{FF2B5EF4-FFF2-40B4-BE49-F238E27FC236}">
                <a16:creationId xmlns:a16="http://schemas.microsoft.com/office/drawing/2014/main" id="{F004D8EB-647D-36E0-8831-D31BD8A0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89" y="4543550"/>
            <a:ext cx="4002702" cy="225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9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7875B-7229-FEE6-8D5C-81C4BFC1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1C9AA70-60A7-26AF-0D2D-DF4799A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9" y="159183"/>
            <a:ext cx="8392697" cy="5811062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95BE6F7-9425-3C4B-4D08-028079F2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F60B45D-CEF8-5A25-2061-A7272509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840" y="294548"/>
            <a:ext cx="3613567" cy="48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F3FE9-8DD9-3A7B-7B5A-078960050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DAE20E1-D73F-16AB-6BC1-E55D0C28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A4BE875-F74C-B81A-DE7B-F44C6B2C3BF3}"/>
              </a:ext>
            </a:extLst>
          </p:cNvPr>
          <p:cNvSpPr txBox="1"/>
          <p:nvPr/>
        </p:nvSpPr>
        <p:spPr>
          <a:xfrm>
            <a:off x="456010" y="256861"/>
            <a:ext cx="958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Software Requirement – High Level Design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F2912FB-4A19-1CD7-D9EA-D7A6A0753D3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6009" y="1015880"/>
            <a:ext cx="112170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Requirements,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sistemin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yapması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gerektiğini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tanımlar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aşamada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işlevsel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(functional)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işlevsel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olmayan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(non-functional)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gereksinimler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ortaya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Level Design (HLD), Software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Requirements’a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dayanarak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sistemin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mimari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yapısını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Yani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yazılımın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hangi ana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bloklardan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oluştuğu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blokların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birbiriyle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kurduğu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etkileşime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geçtiği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burada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belirlenir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66" name="Picture 6" descr="RunTime Enviroment – Automotive &amp; Embedded Info">
            <a:extLst>
              <a:ext uri="{FF2B5EF4-FFF2-40B4-BE49-F238E27FC236}">
                <a16:creationId xmlns:a16="http://schemas.microsoft.com/office/drawing/2014/main" id="{EDC10A30-0518-0BD8-13D0-CE447F0F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9" y="2964027"/>
            <a:ext cx="5269287" cy="34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6915650-FCA0-0879-959D-92B8F942A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60840" y="3733946"/>
            <a:ext cx="3350294" cy="22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D947A-9023-E7A8-E7FA-BF8267BB7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DE5B219-1867-960B-1A89-70A9EE59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9" y="178533"/>
            <a:ext cx="11046985" cy="15320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F185E88-2239-9DA2-94F2-D876BC64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09" y="1856367"/>
            <a:ext cx="9961841" cy="135546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7C507AC-81B4-623A-3422-54CCD413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09" y="3357601"/>
            <a:ext cx="10661252" cy="118641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71E9464D-D1A3-538D-A170-B19FB6C24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195" y="4689786"/>
            <a:ext cx="10389787" cy="13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ED91-A308-54AF-DA2D-24280CE7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Resim 1">
            <a:extLst>
              <a:ext uri="{FF2B5EF4-FFF2-40B4-BE49-F238E27FC236}">
                <a16:creationId xmlns:a16="http://schemas.microsoft.com/office/drawing/2014/main" id="{A8F938F4-659B-FC22-5348-D66B654E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5" y="240030"/>
            <a:ext cx="11798010" cy="608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20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19888-E336-A9C6-FF45-ED06D035A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C5FFB63-2810-EEBE-A2C9-CE55AA3D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E336F67-5DF4-19C1-9166-D26F93B0EA50}"/>
              </a:ext>
            </a:extLst>
          </p:cNvPr>
          <p:cNvSpPr txBox="1"/>
          <p:nvPr/>
        </p:nvSpPr>
        <p:spPr>
          <a:xfrm>
            <a:off x="456010" y="256861"/>
            <a:ext cx="1004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 Requirement – Low Level Design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16EE7B-7AFF-4C68-1852-7AE3E0541C8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6009" y="1222406"/>
            <a:ext cx="680204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dirty="0"/>
              <a:t>Component Requirement,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b="1" dirty="0"/>
              <a:t>alt </a:t>
            </a:r>
            <a:r>
              <a:rPr lang="en-US" b="1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hazırlanan</a:t>
            </a:r>
            <a:r>
              <a:rPr lang="en-US" dirty="0"/>
              <a:t> </a:t>
            </a:r>
            <a:r>
              <a:rPr lang="en-US" dirty="0" err="1"/>
              <a:t>detaylı</a:t>
            </a:r>
            <a:r>
              <a:rPr lang="en-US" dirty="0"/>
              <a:t> </a:t>
            </a:r>
            <a:r>
              <a:rPr lang="en-US" dirty="0" err="1"/>
              <a:t>gereksinimlerdir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Bu </a:t>
            </a:r>
            <a:r>
              <a:rPr lang="en-US" dirty="0" err="1"/>
              <a:t>gereksinimler</a:t>
            </a:r>
            <a:r>
              <a:rPr lang="en-US" dirty="0"/>
              <a:t>,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/>
              <a:t>High Level </a:t>
            </a:r>
            <a:r>
              <a:rPr lang="en-US" b="1" dirty="0" err="1"/>
              <a:t>Design</a:t>
            </a:r>
            <a:r>
              <a:rPr lang="en-US" dirty="0" err="1"/>
              <a:t>'daki</a:t>
            </a:r>
            <a:r>
              <a:rPr lang="en-US" dirty="0"/>
              <a:t> </a:t>
            </a:r>
            <a:r>
              <a:rPr lang="en-US" dirty="0" err="1"/>
              <a:t>modülün</a:t>
            </a:r>
            <a:r>
              <a:rPr lang="en-US" dirty="0"/>
              <a:t> </a:t>
            </a:r>
            <a:r>
              <a:rPr lang="en-US" i="1" dirty="0"/>
              <a:t>ne </a:t>
            </a:r>
            <a:r>
              <a:rPr lang="en-US" i="1" dirty="0" err="1"/>
              <a:t>yapması</a:t>
            </a:r>
            <a:r>
              <a:rPr lang="en-US" i="1" dirty="0"/>
              <a:t> </a:t>
            </a:r>
            <a:r>
              <a:rPr lang="en-US" i="1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adımda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mimariden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, </a:t>
            </a:r>
            <a:r>
              <a:rPr lang="en-US" b="1" dirty="0" err="1"/>
              <a:t>modül</a:t>
            </a:r>
            <a:r>
              <a:rPr lang="en-US" b="1" dirty="0"/>
              <a:t> </a:t>
            </a:r>
            <a:r>
              <a:rPr lang="en-US" b="1" dirty="0" err="1"/>
              <a:t>seviyesindeki</a:t>
            </a:r>
            <a:r>
              <a:rPr lang="en-US" b="1" dirty="0"/>
              <a:t> </a:t>
            </a:r>
            <a:r>
              <a:rPr lang="en-US" b="1" dirty="0" err="1"/>
              <a:t>davranışlardan</a:t>
            </a:r>
            <a:r>
              <a:rPr lang="en-US" dirty="0"/>
              <a:t>,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giriş-çıkışlarından</a:t>
            </a:r>
            <a:r>
              <a:rPr lang="en-US" dirty="0"/>
              <a:t>, </a:t>
            </a:r>
            <a:r>
              <a:rPr lang="en-US" b="1" dirty="0" err="1"/>
              <a:t>zamanlama</a:t>
            </a:r>
            <a:r>
              <a:rPr lang="en-US" b="1" dirty="0"/>
              <a:t> </a:t>
            </a:r>
            <a:r>
              <a:rPr lang="en-US" b="1" dirty="0" err="1"/>
              <a:t>gereksinimlerinden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donanım</a:t>
            </a:r>
            <a:r>
              <a:rPr lang="en-US" b="1" dirty="0"/>
              <a:t>-software </a:t>
            </a:r>
            <a:r>
              <a:rPr lang="en-US" b="1" dirty="0" err="1"/>
              <a:t>etkileşiminden</a:t>
            </a:r>
            <a:r>
              <a:rPr lang="en-US" dirty="0"/>
              <a:t> </a:t>
            </a:r>
            <a:r>
              <a:rPr lang="en-US" dirty="0" err="1"/>
              <a:t>bahsedilir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Low Level Design, </a:t>
            </a:r>
            <a:r>
              <a:rPr lang="en-US" dirty="0" err="1"/>
              <a:t>CR’lere</a:t>
            </a:r>
            <a:r>
              <a:rPr lang="en-US" dirty="0"/>
              <a:t> </a:t>
            </a:r>
            <a:r>
              <a:rPr lang="en-US" dirty="0" err="1"/>
              <a:t>dayanarak</a:t>
            </a:r>
            <a:r>
              <a:rPr lang="en-US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modülün</a:t>
            </a:r>
            <a:r>
              <a:rPr lang="en-US" b="1" dirty="0"/>
              <a:t> </a:t>
            </a:r>
            <a:r>
              <a:rPr lang="en-US" b="1" dirty="0" err="1"/>
              <a:t>nasıl</a:t>
            </a:r>
            <a:r>
              <a:rPr lang="en-US" b="1" dirty="0"/>
              <a:t> </a:t>
            </a:r>
            <a:r>
              <a:rPr lang="en-US" b="1" dirty="0" err="1"/>
              <a:t>yazılacağını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52A256D-3234-5FC7-E97D-E8D99EA2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9" y="1133444"/>
            <a:ext cx="4526836" cy="40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0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14040</TotalTime>
  <Words>771</Words>
  <Application>Microsoft Office PowerPoint</Application>
  <PresentationFormat>Geniş ekran</PresentationFormat>
  <Paragraphs>79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Arial Unicode MS</vt:lpstr>
      <vt:lpstr>Calibri</vt:lpstr>
      <vt:lpstr>Office Teması</vt:lpstr>
      <vt:lpstr>W5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Atakan Ertekin</dc:creator>
  <cp:lastModifiedBy>Atakan Ertekin</cp:lastModifiedBy>
  <cp:revision>11</cp:revision>
  <dcterms:created xsi:type="dcterms:W3CDTF">2025-02-23T13:51:09Z</dcterms:created>
  <dcterms:modified xsi:type="dcterms:W3CDTF">2025-03-29T08:16:35Z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dc367dc-85ee-463f-a9c1-fc7b095d5ffc_Enabled">
    <vt:lpwstr>true</vt:lpwstr>
  </property>
  <property fmtid="{D5CDD505-2E9C-101B-9397-08002B2CF9AE}" pid="3" name="MSIP_Label_0dc367dc-85ee-463f-a9c1-fc7b095d5ffc_SetDate">
    <vt:lpwstr>2025-02-23T13:55:13Z</vt:lpwstr>
  </property>
  <property fmtid="{D5CDD505-2E9C-101B-9397-08002B2CF9AE}" pid="4" name="MSIP_Label_0dc367dc-85ee-463f-a9c1-fc7b095d5ffc_Method">
    <vt:lpwstr>Privileged</vt:lpwstr>
  </property>
  <property fmtid="{D5CDD505-2E9C-101B-9397-08002B2CF9AE}" pid="5" name="MSIP_Label_0dc367dc-85ee-463f-a9c1-fc7b095d5ffc_Name">
    <vt:lpwstr>Public</vt:lpwstr>
  </property>
  <property fmtid="{D5CDD505-2E9C-101B-9397-08002B2CF9AE}" pid="6" name="MSIP_Label_0dc367dc-85ee-463f-a9c1-fc7b095d5ffc_SiteId">
    <vt:lpwstr>07f9f097-894c-4976-a5f5-10f0a16703c3</vt:lpwstr>
  </property>
  <property fmtid="{D5CDD505-2E9C-101B-9397-08002B2CF9AE}" pid="7" name="MSIP_Label_0dc367dc-85ee-463f-a9c1-fc7b095d5ffc_ActionId">
    <vt:lpwstr>ba187bee-5211-476f-846c-65331bde871c</vt:lpwstr>
  </property>
  <property fmtid="{D5CDD505-2E9C-101B-9397-08002B2CF9AE}" pid="8" name="MSIP_Label_0dc367dc-85ee-463f-a9c1-fc7b095d5ffc_ContentBits">
    <vt:lpwstr>0</vt:lpwstr>
  </property>
  <property fmtid="{D5CDD505-2E9C-101B-9397-08002B2CF9AE}" pid="9" name="MSIP_Label_0dc367dc-85ee-463f-a9c1-fc7b095d5ffc_Tag">
    <vt:lpwstr>10, 0, 1, 1</vt:lpwstr>
  </property>
</Properties>
</file>